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13716000" cx="24384000"/>
  <p:notesSz cx="6797675" cy="9929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GoogleSlidesCustomDataVersion2">
      <go:slidesCustomData xmlns:go="http://customooxmlschemas.google.com/" r:id="rId63" roundtripDataSignature="AMtx7mi8PLV32+CZg+AwqoxJQzIUxXJ+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3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5" name="Google Shape;495;p5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fld id="{00000000-1234-1234-1234-123412341234}" type="slidenum"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17132" y="859479"/>
            <a:ext cx="2950192" cy="113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13" name="Google Shape;13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60"/>
          <p:cNvSpPr txBox="1"/>
          <p:nvPr>
            <p:ph type="title"/>
          </p:nvPr>
        </p:nvSpPr>
        <p:spPr>
          <a:xfrm>
            <a:off x="1845217" y="357188"/>
            <a:ext cx="15794390" cy="1710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82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60"/>
          <p:cNvSpPr txBox="1"/>
          <p:nvPr>
            <p:ph idx="12" type="sldNum"/>
          </p:nvPr>
        </p:nvSpPr>
        <p:spPr>
          <a:xfrm>
            <a:off x="8820083" y="13156977"/>
            <a:ext cx="6743833" cy="48282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</a:t>
            </a:r>
            <a:r>
              <a:rPr i="1" lang="en-US"/>
              <a:t>© </a:t>
            </a:r>
            <a:r>
              <a:rPr lang="en-US"/>
              <a:t>VTI Academy All Right Reserved 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1_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61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cap="flat" cmpd="sng" w="19050">
            <a:solidFill>
              <a:srgbClr val="3C5A9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" name="Google Shape;18;p61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61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 </a:t>
            </a:r>
            <a:r>
              <a:rPr b="1" i="1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</a:t>
            </a:r>
            <a:r>
              <a:rPr b="1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VTI Academy All Right Reserved </a:t>
            </a:r>
            <a:endParaRPr b="1" i="0" sz="3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" name="Google Shape;20;p61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" name="Google Shape;21;p61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drawing&#10;&#10;Description automatically generated" id="22" name="Google Shape;22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252276" y="-25180"/>
            <a:ext cx="5131724" cy="143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2"/>
          <p:cNvSpPr txBox="1"/>
          <p:nvPr>
            <p:ph type="title"/>
          </p:nvPr>
        </p:nvSpPr>
        <p:spPr>
          <a:xfrm>
            <a:off x="1845217" y="357188"/>
            <a:ext cx="18701658" cy="1710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82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62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" name="Google Shape;26;p62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7" name="Google Shape;27;p62"/>
          <p:cNvSpPr txBox="1"/>
          <p:nvPr>
            <p:ph idx="12" type="sldNum"/>
          </p:nvPr>
        </p:nvSpPr>
        <p:spPr>
          <a:xfrm>
            <a:off x="11962817" y="13073062"/>
            <a:ext cx="448840" cy="48282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" name="Google Shape;28;p62"/>
          <p:cNvCxnSpPr/>
          <p:nvPr/>
        </p:nvCxnSpPr>
        <p:spPr>
          <a:xfrm>
            <a:off x="1845217" y="1893677"/>
            <a:ext cx="18701658" cy="0"/>
          </a:xfrm>
          <a:prstGeom prst="straightConnector1">
            <a:avLst/>
          </a:prstGeom>
          <a:noFill/>
          <a:ln cap="rnd" cmpd="sng" w="38100">
            <a:solidFill>
              <a:srgbClr val="057BBA">
                <a:alpha val="8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close up of a sign&#10;&#10;Description automatically generated" id="29" name="Google Shape;29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812883" y="427995"/>
            <a:ext cx="2645634" cy="163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8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" name="Google Shape;7;p58"/>
          <p:cNvSpPr txBox="1"/>
          <p:nvPr>
            <p:ph idx="1" type="body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63373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63373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63373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63373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633729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633729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633729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633729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633729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p58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hyperlink" Target="https://docs.aws.amazon.com/IAM/latest/UserGuide/getting-started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aws.amazon.com/IAM/latest/UserGuide/getting-started_create-admin-group.html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aws.amazon.com/IAM/latest/UserGuide/id_users_sign-in.html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41.png"/><Relationship Id="rId8" Type="http://schemas.openxmlformats.org/officeDocument/2006/relationships/hyperlink" Target="https://aws.amazon.com/iam/features/mfa/?audit=2019q1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aws.amazon.com/IAM/latest/UserGuide/id_credentials_mfa_enable_virtual.html#enable-virt-mfa-for-root" TargetMode="External"/><Relationship Id="rId4" Type="http://schemas.openxmlformats.org/officeDocument/2006/relationships/hyperlink" Target="https://www.youtube.com/watch?v=miS7GdKJrZQ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31.png"/><Relationship Id="rId7" Type="http://schemas.openxmlformats.org/officeDocument/2006/relationships/image" Target="../media/image6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45.png"/><Relationship Id="rId5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ocs.aws.amazon.com/cli/latest/userguide/getting-started-install.html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27.png"/><Relationship Id="rId5" Type="http://schemas.openxmlformats.org/officeDocument/2006/relationships/image" Target="../media/image6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hyperlink" Target="https://docs.aws.amazon.com/cli/index.htm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cs.aws.amazon.com/general/latest/gr/cloudshell.html" TargetMode="External"/><Relationship Id="rId4" Type="http://schemas.openxmlformats.org/officeDocument/2006/relationships/hyperlink" Target="https://docs.aws.amazon.com/cli/latest/userguide/getting-started-install.html" TargetMode="External"/><Relationship Id="rId5" Type="http://schemas.openxmlformats.org/officeDocument/2006/relationships/image" Target="../media/image49.png"/><Relationship Id="rId6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Relationship Id="rId5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docs.aws.amazon.com/IAM/latest/UserGuide/access_policies_examples.html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0.png"/><Relationship Id="rId4" Type="http://schemas.openxmlformats.org/officeDocument/2006/relationships/image" Target="../media/image7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9.png"/><Relationship Id="rId4" Type="http://schemas.openxmlformats.org/officeDocument/2006/relationships/image" Target="../media/image7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0.png"/><Relationship Id="rId4" Type="http://schemas.openxmlformats.org/officeDocument/2006/relationships/hyperlink" Target="https://docs.aws.amazon.com/IAM/latest/UserGuide/reference_policies_evaluation-logic.html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8.png"/><Relationship Id="rId4" Type="http://schemas.openxmlformats.org/officeDocument/2006/relationships/hyperlink" Target="https://docs.aws.amazon.com/IAM/latest/UserGuide/intro-structure.html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docs.aws.amazon.com/IAM/latest/UserGuide/introduction_quick-links-common-tasks.html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35" name="Google Shape;3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650" y="1753558"/>
            <a:ext cx="5103775" cy="14297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"/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100"/>
              <a:buFont typeface="Times New Roman"/>
              <a:buNone/>
            </a:pPr>
            <a:r>
              <a:rPr b="1" i="0" lang="en-US" sz="31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WAY TO ENTERPRISE</a:t>
            </a:r>
            <a:endParaRPr/>
          </a:p>
        </p:txBody>
      </p:sp>
      <p:sp>
        <p:nvSpPr>
          <p:cNvPr id="37" name="Google Shape;37;p1"/>
          <p:cNvSpPr txBox="1"/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4400"/>
              <a:buFont typeface="Times New Roman"/>
              <a:buNone/>
            </a:pPr>
            <a:r>
              <a:rPr b="0" i="0" lang="en-US" sz="10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</a:t>
            </a:r>
            <a:endParaRPr b="0" i="0" sz="10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" name="Google Shape;38;p1"/>
          <p:cNvSpPr txBox="1"/>
          <p:nvPr/>
        </p:nvSpPr>
        <p:spPr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rPr b="1" i="0" lang="en-US" sz="5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VTI ACADEMY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rPr b="1" i="0" lang="en-US" sz="5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Author: </a:t>
            </a:r>
            <a:r>
              <a:rPr b="1" i="0" lang="en-US" sz="5000" u="sng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duy.nguyenngoc1@vti.com.vn</a:t>
            </a:r>
            <a:endParaRPr b="1" i="0" sz="5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10"/>
          <p:cNvSpPr txBox="1"/>
          <p:nvPr/>
        </p:nvSpPr>
        <p:spPr>
          <a:xfrm>
            <a:off x="1257302" y="2081369"/>
            <a:ext cx="18376322" cy="6335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Federating existing user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 via Single Sign-On (SSO) 🡺 don’t create IAM User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 with Amazon, Facebook, Google, any OpenID Connect (OIDC), ...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 with company’s account</a:t>
            </a:r>
            <a:endParaRPr/>
          </a:p>
        </p:txBody>
      </p:sp>
      <p:pic>
        <p:nvPicPr>
          <p:cNvPr id="105" name="Google Shape;10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5793" y="8263062"/>
            <a:ext cx="10043260" cy="4148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11"/>
          <p:cNvSpPr txBox="1"/>
          <p:nvPr/>
        </p:nvSpPr>
        <p:spPr>
          <a:xfrm>
            <a:off x="1200150" y="2244768"/>
            <a:ext cx="11576050" cy="6899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Group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can be many IAM Groups in 1 Root user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user can belong to many groups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Practices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user in the group usually has the same policy</a:t>
            </a:r>
            <a:endParaRPr/>
          </a:p>
          <a:p>
            <a:pPr indent="0" lvl="5" marL="2222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Ex: project, department, position, ...</a:t>
            </a:r>
            <a:endParaRPr/>
          </a:p>
        </p:txBody>
      </p:sp>
      <p:pic>
        <p:nvPicPr>
          <p:cNvPr id="112" name="Google Shape;11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67763" y="2868402"/>
            <a:ext cx="6619514" cy="861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9151" y="9333372"/>
            <a:ext cx="10773100" cy="255177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1"/>
          <p:cNvSpPr/>
          <p:nvPr/>
        </p:nvSpPr>
        <p:spPr>
          <a:xfrm>
            <a:off x="5439073" y="11939697"/>
            <a:ext cx="581922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user can belong to many groups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12"/>
          <p:cNvSpPr txBox="1"/>
          <p:nvPr/>
        </p:nvSpPr>
        <p:spPr>
          <a:xfrm>
            <a:off x="1727203" y="2536585"/>
            <a:ext cx="10845798" cy="767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User &amp; Group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 in Root User &amp; IAM User in Console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Password Policy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MFA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user via Console, CLI, SDK</a:t>
            </a:r>
            <a:endParaRPr/>
          </a:p>
          <a:p>
            <a:pPr indent="-261301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Times New Roman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8944" y="1647426"/>
            <a:ext cx="6809728" cy="885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2"/>
          <p:cNvSpPr/>
          <p:nvPr/>
        </p:nvSpPr>
        <p:spPr>
          <a:xfrm>
            <a:off x="11175459" y="10212806"/>
            <a:ext cx="1308532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https://docs.aws.amazon.com/IAM/latest/UserGuide/getting-started.html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3"/>
          <p:cNvSpPr txBox="1"/>
          <p:nvPr/>
        </p:nvSpPr>
        <p:spPr>
          <a:xfrm>
            <a:off x="1384303" y="2733990"/>
            <a:ext cx="8274047" cy="961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User &amp; Group</a:t>
            </a:r>
            <a:endParaRPr/>
          </a:p>
          <a:p>
            <a:pPr indent="-261301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Times New Roman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3"/>
          <p:cNvSpPr/>
          <p:nvPr/>
        </p:nvSpPr>
        <p:spPr>
          <a:xfrm>
            <a:off x="11450924" y="11207992"/>
            <a:ext cx="220605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User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2028825" y="11919740"/>
            <a:ext cx="210502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https://docs.aws.amazon.com/IAM/latest/UserGuide/getting-started_create-admin-group.html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1" name="Google Shape;13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01021" y="1643600"/>
            <a:ext cx="9563729" cy="452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522" y="3924300"/>
            <a:ext cx="11565078" cy="6072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30050" y="6413998"/>
            <a:ext cx="12358387" cy="455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14"/>
          <p:cNvSpPr/>
          <p:nvPr/>
        </p:nvSpPr>
        <p:spPr>
          <a:xfrm>
            <a:off x="10762219" y="11303242"/>
            <a:ext cx="247856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Group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0" name="Google Shape;14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887" y="2237858"/>
            <a:ext cx="20383374" cy="8785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15"/>
          <p:cNvSpPr txBox="1"/>
          <p:nvPr/>
        </p:nvSpPr>
        <p:spPr>
          <a:xfrm>
            <a:off x="1384303" y="2733990"/>
            <a:ext cx="7481905" cy="841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 in Root User &amp; IAM User</a:t>
            </a: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7557742" y="11334965"/>
            <a:ext cx="186140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Root User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15"/>
          <p:cNvSpPr/>
          <p:nvPr/>
        </p:nvSpPr>
        <p:spPr>
          <a:xfrm>
            <a:off x="2028825" y="11919740"/>
            <a:ext cx="210502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https://docs.aws.amazon.com/IAM/latest/UserGuide/id_users_sign-in.html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575" y="3733773"/>
            <a:ext cx="6585740" cy="7474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73000" y="3765140"/>
            <a:ext cx="6820852" cy="741148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/>
          <p:nvPr/>
        </p:nvSpPr>
        <p:spPr>
          <a:xfrm>
            <a:off x="15383730" y="11334965"/>
            <a:ext cx="181492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User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1384303" y="2733990"/>
            <a:ext cx="10528297" cy="18380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Password policy</a:t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321" y="4572000"/>
            <a:ext cx="13504508" cy="5295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50752" y="4002372"/>
            <a:ext cx="10368159" cy="6227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1384303" y="2200590"/>
            <a:ext cx="3759197" cy="1018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MFA</a:t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1497" y="2673780"/>
            <a:ext cx="11647943" cy="1753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7591" y="5710130"/>
            <a:ext cx="3029373" cy="538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4753" y="5691080"/>
            <a:ext cx="3038899" cy="549669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/>
          <p:nvPr/>
        </p:nvSpPr>
        <p:spPr>
          <a:xfrm>
            <a:off x="13006696" y="11145051"/>
            <a:ext cx="35141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Gemalto (3rd party)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2757586" y="11016322"/>
            <a:ext cx="375295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Authenticator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(Phone Only)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2797880" y="4834709"/>
            <a:ext cx="5548674" cy="780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MFA Device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12078456" y="4791607"/>
            <a:ext cx="8906943" cy="9185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Key Fob MFA Device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3" name="Google Shape;17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87023" y="6707290"/>
            <a:ext cx="4824677" cy="284376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7"/>
          <p:cNvSpPr/>
          <p:nvPr/>
        </p:nvSpPr>
        <p:spPr>
          <a:xfrm>
            <a:off x="7401808" y="11093339"/>
            <a:ext cx="2531462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Authy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(Multi-device)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5" name="Google Shape;175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283130" y="7018575"/>
            <a:ext cx="4384981" cy="229241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7"/>
          <p:cNvSpPr/>
          <p:nvPr/>
        </p:nvSpPr>
        <p:spPr>
          <a:xfrm>
            <a:off x="18444454" y="11145050"/>
            <a:ext cx="406233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SurePassID (3rd party)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17"/>
          <p:cNvSpPr/>
          <p:nvPr/>
        </p:nvSpPr>
        <p:spPr>
          <a:xfrm>
            <a:off x="7016971" y="12089365"/>
            <a:ext cx="982352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https://aws.amazon.com/iam/features/mfa/?audit=2019q1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18"/>
          <p:cNvSpPr/>
          <p:nvPr/>
        </p:nvSpPr>
        <p:spPr>
          <a:xfrm>
            <a:off x="481012" y="11532816"/>
            <a:ext cx="2418397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</a:pPr>
            <a:r>
              <a:rPr b="0" i="1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for Root user: </a:t>
            </a:r>
            <a:r>
              <a:rPr b="0" i="1" lang="en-US" sz="30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https://docs.aws.amazon.com/IAM/latest/UserGuide/id_credentials_mfa_enable_virtual.html#enable-virt-mfa-for-root</a:t>
            </a:r>
            <a:r>
              <a:rPr b="0" i="1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</a:pPr>
            <a:r>
              <a:rPr b="0" i="1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for IAM User: </a:t>
            </a:r>
            <a:r>
              <a:rPr b="0" i="1" lang="en-US" sz="30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https://www.youtube.com/watch?v=miS7GdKJrZQ</a:t>
            </a:r>
            <a:r>
              <a:rPr b="0" i="1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9769864" y="10948041"/>
            <a:ext cx="37529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Authenticator</a:t>
            </a:r>
            <a:endParaRPr/>
          </a:p>
        </p:txBody>
      </p:sp>
      <p:pic>
        <p:nvPicPr>
          <p:cNvPr id="185" name="Google Shape;18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171" y="1838607"/>
            <a:ext cx="9926435" cy="582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73000" y="1625557"/>
            <a:ext cx="8786970" cy="268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812539" y="4458870"/>
            <a:ext cx="6307891" cy="6838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1200150" y="2483391"/>
            <a:ext cx="22999697" cy="9803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user via Console, CLI, SDK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Console: protected by password + MFA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Command Line Interface (CLI): protected by access keys</a:t>
            </a:r>
            <a:endParaRPr/>
          </a:p>
          <a:p>
            <a:pPr indent="0" lvl="2" marL="889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tool that enables you to interact with AWS services using commands in your command-line shell</a:t>
            </a:r>
            <a:endParaRPr/>
          </a:p>
          <a:p>
            <a:pPr indent="0" lvl="2" marL="889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Times New Roman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Direct access to the public APIs of AWS services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Developer Kit (SDK): for code, protected by access keys</a:t>
            </a:r>
            <a:endParaRPr/>
          </a:p>
          <a:p>
            <a:pPr indent="0" lvl="2" marL="889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Times New Roman"/>
              <a:buNone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Enables you to access and manage AWS services programmatically, embedded within your application</a:t>
            </a:r>
            <a:endParaRPr/>
          </a:p>
          <a:p>
            <a:pPr indent="0" lvl="2" marL="889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Times New Roman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Web: JavaScript, Python, PHP, .NET, Java, Go, Node.js, C++, Mobile: Android, iOS, …, IoT Device: Embedded C, Arduino, …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"/>
          <p:cNvSpPr txBox="1"/>
          <p:nvPr>
            <p:ph type="title"/>
          </p:nvPr>
        </p:nvSpPr>
        <p:spPr>
          <a:xfrm>
            <a:off x="1845217" y="357188"/>
            <a:ext cx="15794390" cy="1710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8200"/>
              <a:buFont typeface="Calibri"/>
              <a:buNone/>
            </a:pPr>
            <a:r>
              <a:rPr lang="en-US">
                <a:solidFill>
                  <a:srgbClr val="0079BF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Copyright </a:t>
            </a:r>
            <a:r>
              <a:rPr b="0" i="1" lang="en-US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© </a:t>
            </a:r>
            <a:r>
              <a:rPr b="0" i="0" lang="en-US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VTI Academy All Rights Reserved </a:t>
            </a:r>
            <a:endParaRPr/>
          </a:p>
        </p:txBody>
      </p:sp>
      <p:sp>
        <p:nvSpPr>
          <p:cNvPr id="45" name="Google Shape;45;p2"/>
          <p:cNvSpPr txBox="1"/>
          <p:nvPr/>
        </p:nvSpPr>
        <p:spPr>
          <a:xfrm>
            <a:off x="1845217" y="3116480"/>
            <a:ext cx="15217098" cy="9329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Noto Sans Symbols"/>
              <a:buChar char="❑"/>
            </a:pPr>
            <a:r>
              <a:rPr b="0" i="0" lang="en-US" sz="6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IAM Service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Noto Sans Symbols"/>
              <a:buChar char="❑"/>
            </a:pPr>
            <a:r>
              <a:rPr b="0" i="0" lang="en-US" sz="6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Organizations Service</a:t>
            </a:r>
            <a:endParaRPr b="0" i="0" sz="6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Noto Sans Symbols"/>
              <a:buChar char="❑"/>
            </a:pPr>
            <a:r>
              <a:rPr b="0" i="0" lang="en-US" sz="6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Assignments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Noto Sans Symbols"/>
              <a:buChar char="❑"/>
            </a:pPr>
            <a:r>
              <a:rPr b="0" i="0" lang="en-US" sz="6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Quiz</a:t>
            </a:r>
            <a:endParaRPr b="0" i="0" sz="6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9" name="Google Shape;1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2200" y="2572993"/>
            <a:ext cx="8753635" cy="190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524" y="4080886"/>
            <a:ext cx="12098356" cy="5463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WS SDK for Java on Twitter: &amp;quot;We&amp;#39;re happy to announce the general  availability of the AWS SDK for Java v2, featuring first class nonblocking  IO support, and a pluggable HTTP layer! https://t.co/R3jwTOYQVe" id="201" name="Google Shape;20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38125" y="5815012"/>
            <a:ext cx="11001374" cy="550068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/>
          <p:nvPr/>
        </p:nvSpPr>
        <p:spPr>
          <a:xfrm>
            <a:off x="5276839" y="9771500"/>
            <a:ext cx="153118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Console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18307686" y="4475578"/>
            <a:ext cx="82266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17958553" y="11237934"/>
            <a:ext cx="96051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SDK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59" y="6403671"/>
            <a:ext cx="11763523" cy="409084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1"/>
          <p:cNvSpPr/>
          <p:nvPr/>
        </p:nvSpPr>
        <p:spPr>
          <a:xfrm>
            <a:off x="5502427" y="10635360"/>
            <a:ext cx="186140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Root User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16385186" y="10498195"/>
            <a:ext cx="5088251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key ID ~ Username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Secret access key ~ Password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t/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User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3" name="Google Shape;21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77800" y="6516490"/>
            <a:ext cx="11234968" cy="396322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/>
          <p:nvPr/>
        </p:nvSpPr>
        <p:spPr>
          <a:xfrm>
            <a:off x="1200150" y="2483391"/>
            <a:ext cx="10652231" cy="3822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Access Key</a:t>
            </a:r>
            <a:endParaRPr/>
          </a:p>
          <a:p>
            <a:pPr indent="0" lvl="2" marL="889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Times New Roman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Rotate all your keys often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2" marL="889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Times New Roman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Never share IAM users &amp; Access Keys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1200151" y="2483391"/>
            <a:ext cx="2857500" cy="831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22"/>
          <p:cNvSpPr/>
          <p:nvPr/>
        </p:nvSpPr>
        <p:spPr>
          <a:xfrm>
            <a:off x="4905375" y="11985193"/>
            <a:ext cx="141351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https://docs.aws.amazon.com/cli/latest/userguide/getting-started-install.html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2" name="Google Shape;22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0500" y="3301454"/>
            <a:ext cx="7943850" cy="6185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72061" y="9803677"/>
            <a:ext cx="6106377" cy="2086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9" name="Google Shape;22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12" y="1612081"/>
            <a:ext cx="13040074" cy="49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3"/>
          <p:cNvSpPr/>
          <p:nvPr/>
        </p:nvSpPr>
        <p:spPr>
          <a:xfrm>
            <a:off x="2988586" y="12119401"/>
            <a:ext cx="716734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Grant Administrator Permissions for User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1" name="Google Shape;23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0150" y="6814119"/>
            <a:ext cx="11015670" cy="51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29227" y="3282727"/>
            <a:ext cx="9783292" cy="775880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3"/>
          <p:cNvSpPr/>
          <p:nvPr/>
        </p:nvSpPr>
        <p:spPr>
          <a:xfrm>
            <a:off x="17046680" y="11962064"/>
            <a:ext cx="399660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service_name help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23"/>
          <p:cNvSpPr/>
          <p:nvPr/>
        </p:nvSpPr>
        <p:spPr>
          <a:xfrm>
            <a:off x="16318911" y="11377289"/>
            <a:ext cx="54521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 &amp; Execute CLI Command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24"/>
          <p:cNvSpPr/>
          <p:nvPr/>
        </p:nvSpPr>
        <p:spPr>
          <a:xfrm>
            <a:off x="9845780" y="11555376"/>
            <a:ext cx="399660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service_name help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1" name="Google Shape;24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4029" y="1880668"/>
            <a:ext cx="9660107" cy="969735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"/>
          <p:cNvSpPr/>
          <p:nvPr/>
        </p:nvSpPr>
        <p:spPr>
          <a:xfrm>
            <a:off x="8108123" y="12053714"/>
            <a:ext cx="747191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https://docs.aws.amazon.com/cli/index.html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1200150" y="2483391"/>
            <a:ext cx="22574250" cy="1974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CloudShell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3" marL="1333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Times New Roman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CloudShell available in Regions: </a:t>
            </a:r>
            <a:r>
              <a:rPr b="0" i="0" lang="en-US" sz="27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https://docs.aws.amazon.com/general/latest/gr/cloudshell.html</a:t>
            </a: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25"/>
          <p:cNvSpPr/>
          <p:nvPr/>
        </p:nvSpPr>
        <p:spPr>
          <a:xfrm>
            <a:off x="4981575" y="11985193"/>
            <a:ext cx="141351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https://docs.aws.amazon.com/cli/latest/userguide/getting-started-install.html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0" name="Google Shape;25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1288" y="4609890"/>
            <a:ext cx="16155674" cy="2664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56567" y="6351058"/>
            <a:ext cx="13860108" cy="5593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781050" y="1930400"/>
            <a:ext cx="13039122" cy="105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Role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username &amp; password, access key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set of policies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reuse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Grant permission for 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Service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Account (Not for IAM User, IAM Group), 3</a:t>
            </a:r>
            <a:r>
              <a:rPr b="0" baseline="3000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rd</a:t>
            </a: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party 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Federating existing users, Web Identity</a:t>
            </a:r>
            <a:endParaRPr/>
          </a:p>
          <a:p>
            <a:pPr indent="-261301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Times New Roman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4" name="Google Shape;26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3035" y="2905696"/>
            <a:ext cx="5548715" cy="596143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7"/>
          <p:cNvSpPr/>
          <p:nvPr/>
        </p:nvSpPr>
        <p:spPr>
          <a:xfrm>
            <a:off x="15634884" y="9090101"/>
            <a:ext cx="623451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AWS service will need to perform actions on your behalf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282410" y="3564760"/>
            <a:ext cx="11813754" cy="213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4" marL="2389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Allows AWS services (EC2, Lambda, ...) to execute actions on behalf of the root user</a:t>
            </a:r>
            <a:endParaRPr/>
          </a:p>
          <a:p>
            <a:pPr indent="-334961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2" name="Google Shape;27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1752" y="5699818"/>
            <a:ext cx="9389380" cy="446726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8"/>
          <p:cNvSpPr/>
          <p:nvPr/>
        </p:nvSpPr>
        <p:spPr>
          <a:xfrm>
            <a:off x="2068607" y="10325261"/>
            <a:ext cx="824135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secure than entering the access key for ec2</a:t>
            </a:r>
            <a:endParaRPr/>
          </a:p>
        </p:txBody>
      </p:sp>
      <p:sp>
        <p:nvSpPr>
          <p:cNvPr id="274" name="Google Shape;274;p28"/>
          <p:cNvSpPr txBox="1"/>
          <p:nvPr/>
        </p:nvSpPr>
        <p:spPr>
          <a:xfrm>
            <a:off x="10968749" y="3467813"/>
            <a:ext cx="10824451" cy="2075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4" marL="2389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 other accounts or 3rd party to access resources</a:t>
            </a:r>
            <a:endParaRPr/>
          </a:p>
          <a:p>
            <a:pPr indent="-261301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Times New Roman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5" name="Google Shape;27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96164" y="5188398"/>
            <a:ext cx="12021136" cy="5548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29"/>
          <p:cNvSpPr txBox="1"/>
          <p:nvPr/>
        </p:nvSpPr>
        <p:spPr>
          <a:xfrm>
            <a:off x="1200150" y="2227420"/>
            <a:ext cx="20383497" cy="8891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Temporary security credentials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a temporary credentials, which automatically expires after a period of time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 to Role but cannot reuse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Short-term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in conjunction with Federating existing user for single sign-on login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1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Times New Roman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" name="Google Shape;51;p3"/>
          <p:cNvSpPr txBox="1"/>
          <p:nvPr/>
        </p:nvSpPr>
        <p:spPr>
          <a:xfrm>
            <a:off x="1200151" y="2370387"/>
            <a:ext cx="13783540" cy="5568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Stands for </a:t>
            </a:r>
            <a:r>
              <a:rPr b="1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dentity and </a:t>
            </a:r>
            <a:r>
              <a:rPr b="1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ccess </a:t>
            </a:r>
            <a:r>
              <a:rPr b="1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anagement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service to help control access to AWS resources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All billing of IAM User will be charged to root account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Global service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Price: free</a:t>
            </a:r>
            <a:endParaRPr/>
          </a:p>
        </p:txBody>
      </p:sp>
      <p:pic>
        <p:nvPicPr>
          <p:cNvPr descr="An image showing how IAM works" id="52" name="Google Shape;5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0890" y="6583181"/>
            <a:ext cx="13048860" cy="5664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1200150" y="2370387"/>
            <a:ext cx="10267950" cy="6659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 (</a:t>
            </a:r>
            <a:r>
              <a:rPr b="1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NEXT LESSON</a:t>
            </a:r>
            <a:r>
              <a:rPr b="1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policy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Role &amp; attach policy to IAM Role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Assume IAM Role to AWS Service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</a:t>
            </a:r>
            <a:endParaRPr/>
          </a:p>
        </p:txBody>
      </p:sp>
      <p:sp>
        <p:nvSpPr>
          <p:cNvPr id="288" name="Google Shape;288;p30"/>
          <p:cNvSpPr txBox="1"/>
          <p:nvPr/>
        </p:nvSpPr>
        <p:spPr>
          <a:xfrm>
            <a:off x="3400425" y="2378574"/>
            <a:ext cx="4400550" cy="9633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Times New Roman"/>
              <a:buNone/>
            </a:pPr>
            <a:r>
              <a:t/>
            </a:r>
            <a:endParaRPr b="1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31"/>
          <p:cNvSpPr txBox="1"/>
          <p:nvPr/>
        </p:nvSpPr>
        <p:spPr>
          <a:xfrm>
            <a:off x="1200150" y="2370387"/>
            <a:ext cx="22269450" cy="9021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Policies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Contains permissions that define the identity will take what action with the condition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JSON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Attach to multiple Identities &amp; AWS resources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merge multiple policies together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Deny has priority higher than Allow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32"/>
          <p:cNvSpPr txBox="1"/>
          <p:nvPr/>
        </p:nvSpPr>
        <p:spPr>
          <a:xfrm>
            <a:off x="1200150" y="2370387"/>
            <a:ext cx="11372850" cy="10202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Version: version of policy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Sid: statement ID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Effect: allow/deny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Principal: identity 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Action/NotAction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Resource: AWS resources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Condition: condition for AWS resources</a:t>
            </a:r>
            <a:endParaRPr/>
          </a:p>
          <a:p>
            <a:pPr indent="-288924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olicies and permissions in IAM - AWS Identity and Access Management" id="301" name="Google Shape;30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3000" y="2800474"/>
            <a:ext cx="10180598" cy="622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33"/>
          <p:cNvSpPr txBox="1"/>
          <p:nvPr/>
        </p:nvSpPr>
        <p:spPr>
          <a:xfrm>
            <a:off x="1200150" y="2370387"/>
            <a:ext cx="8248650" cy="4811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 Identity-based policy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policy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Attach policy to IAM User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34"/>
          <p:cNvSpPr txBox="1"/>
          <p:nvPr/>
        </p:nvSpPr>
        <p:spPr>
          <a:xfrm>
            <a:off x="1200150" y="2370387"/>
            <a:ext cx="4933950" cy="111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policy</a:t>
            </a:r>
            <a:endParaRPr/>
          </a:p>
        </p:txBody>
      </p:sp>
      <p:pic>
        <p:nvPicPr>
          <p:cNvPr id="314" name="Google Shape;31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13" y="4664326"/>
            <a:ext cx="10465743" cy="4558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66473" y="1537770"/>
            <a:ext cx="10746550" cy="10151398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/>
          <p:nvPr/>
        </p:nvSpPr>
        <p:spPr>
          <a:xfrm>
            <a:off x="14222490" y="11496118"/>
            <a:ext cx="623451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Editor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35"/>
          <p:cNvSpPr/>
          <p:nvPr/>
        </p:nvSpPr>
        <p:spPr>
          <a:xfrm>
            <a:off x="5178434" y="12132580"/>
            <a:ext cx="114326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3" name="Google Shape;3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3931" y="1726913"/>
            <a:ext cx="5885172" cy="1040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42526" y="1726913"/>
            <a:ext cx="10317173" cy="4248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51428" y="6224498"/>
            <a:ext cx="12022671" cy="60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5"/>
          <p:cNvSpPr/>
          <p:nvPr/>
        </p:nvSpPr>
        <p:spPr>
          <a:xfrm>
            <a:off x="13941543" y="12097861"/>
            <a:ext cx="28424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Policy summary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36"/>
          <p:cNvSpPr txBox="1"/>
          <p:nvPr/>
        </p:nvSpPr>
        <p:spPr>
          <a:xfrm>
            <a:off x="1200150" y="2446587"/>
            <a:ext cx="11639550" cy="111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Attach policy to IAM User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3" name="Google Shape;33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01" y="4423895"/>
            <a:ext cx="10970000" cy="4186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79054" y="4423895"/>
            <a:ext cx="10121387" cy="4575593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6"/>
          <p:cNvSpPr/>
          <p:nvPr/>
        </p:nvSpPr>
        <p:spPr>
          <a:xfrm>
            <a:off x="3927752" y="9179757"/>
            <a:ext cx="1670260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attaching policy to resource, identity, the policy will become permission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1" name="Google Shape;34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2118" y="11085419"/>
            <a:ext cx="16774782" cy="95855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1066800" y="3387009"/>
            <a:ext cx="2808619" cy="728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endParaRPr/>
          </a:p>
        </p:txBody>
      </p:sp>
      <p:sp>
        <p:nvSpPr>
          <p:cNvPr id="343" name="Google Shape;343;p37"/>
          <p:cNvSpPr/>
          <p:nvPr/>
        </p:nvSpPr>
        <p:spPr>
          <a:xfrm>
            <a:off x="10698228" y="12074104"/>
            <a:ext cx="261481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Permission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4" name="Google Shape;34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7954" y="2285460"/>
            <a:ext cx="9078592" cy="773538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7"/>
          <p:cNvSpPr/>
          <p:nvPr/>
        </p:nvSpPr>
        <p:spPr>
          <a:xfrm>
            <a:off x="10728972" y="10066420"/>
            <a:ext cx="311655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Grant Permission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38"/>
          <p:cNvSpPr txBox="1"/>
          <p:nvPr/>
        </p:nvSpPr>
        <p:spPr>
          <a:xfrm>
            <a:off x="1200150" y="2370387"/>
            <a:ext cx="5353050" cy="830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Explain structure</a:t>
            </a:r>
            <a:endParaRPr/>
          </a:p>
        </p:txBody>
      </p:sp>
      <p:pic>
        <p:nvPicPr>
          <p:cNvPr id="352" name="Google Shape;3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433" y="4169026"/>
            <a:ext cx="13014618" cy="435033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8"/>
          <p:cNvSpPr/>
          <p:nvPr/>
        </p:nvSpPr>
        <p:spPr>
          <a:xfrm>
            <a:off x="5989776" y="8692731"/>
            <a:ext cx="171393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38"/>
          <p:cNvSpPr/>
          <p:nvPr/>
        </p:nvSpPr>
        <p:spPr>
          <a:xfrm>
            <a:off x="15137093" y="8711781"/>
            <a:ext cx="789350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resource has its own ARN (similar to ID)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5" name="Google Shape;35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54647" y="4169026"/>
            <a:ext cx="10058400" cy="4432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11674056" y="10301609"/>
            <a:ext cx="182614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2" name="Google Shape;36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05" y="2852351"/>
            <a:ext cx="7487695" cy="5630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3456" y="2852351"/>
            <a:ext cx="7276476" cy="584912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9"/>
          <p:cNvSpPr/>
          <p:nvPr/>
        </p:nvSpPr>
        <p:spPr>
          <a:xfrm>
            <a:off x="2057810" y="8632545"/>
            <a:ext cx="382348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Restrict based on tags</a:t>
            </a:r>
            <a:endParaRPr/>
          </a:p>
        </p:txBody>
      </p:sp>
      <p:sp>
        <p:nvSpPr>
          <p:cNvPr id="365" name="Google Shape;365;p39"/>
          <p:cNvSpPr/>
          <p:nvPr/>
        </p:nvSpPr>
        <p:spPr>
          <a:xfrm>
            <a:off x="11403763" y="8803994"/>
            <a:ext cx="21098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Force MFA</a:t>
            </a:r>
            <a:endParaRPr/>
          </a:p>
        </p:txBody>
      </p:sp>
      <p:pic>
        <p:nvPicPr>
          <p:cNvPr id="366" name="Google Shape;36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18206" y="2852350"/>
            <a:ext cx="6440088" cy="578019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9"/>
          <p:cNvSpPr/>
          <p:nvPr/>
        </p:nvSpPr>
        <p:spPr>
          <a:xfrm>
            <a:off x="18141195" y="8632545"/>
            <a:ext cx="35702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Restrict the client IP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4"/>
          <p:cNvSpPr txBox="1"/>
          <p:nvPr/>
        </p:nvSpPr>
        <p:spPr>
          <a:xfrm>
            <a:off x="1200151" y="2370387"/>
            <a:ext cx="4951267" cy="38433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Feature</a:t>
            </a:r>
            <a:endParaRPr/>
          </a:p>
        </p:txBody>
      </p:sp>
      <p:pic>
        <p:nvPicPr>
          <p:cNvPr id="59" name="Google Shape;5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1418" y="3600899"/>
            <a:ext cx="11980944" cy="7582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0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3" name="Google Shape;37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3935" y="2952314"/>
            <a:ext cx="6377394" cy="684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73001" y="2952314"/>
            <a:ext cx="6553200" cy="630337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0"/>
          <p:cNvSpPr/>
          <p:nvPr/>
        </p:nvSpPr>
        <p:spPr>
          <a:xfrm>
            <a:off x="8945830" y="10147013"/>
            <a:ext cx="614944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Deny has priority higher than Allow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t/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Blacklist and Whitelist strategies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1" name="Google Shape;38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9777" y="4454690"/>
            <a:ext cx="12001573" cy="5472478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1"/>
          <p:cNvSpPr/>
          <p:nvPr/>
        </p:nvSpPr>
        <p:spPr>
          <a:xfrm>
            <a:off x="6863544" y="10147013"/>
            <a:ext cx="1031404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Attach policy to Identities (IAM User, IAM Group, IAM Role)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p42"/>
          <p:cNvSpPr txBox="1"/>
          <p:nvPr/>
        </p:nvSpPr>
        <p:spPr>
          <a:xfrm>
            <a:off x="1200150" y="2370387"/>
            <a:ext cx="22917150" cy="102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Example: </a:t>
            </a:r>
            <a:r>
              <a:rPr b="0" i="0" lang="en-US" sz="35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https://docs.aws.amazon.com/IAM/latest/UserGuide/access_policies_examples.html</a:t>
            </a: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p43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4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0" name="Google Shape;400;p44"/>
          <p:cNvSpPr txBox="1"/>
          <p:nvPr/>
        </p:nvSpPr>
        <p:spPr>
          <a:xfrm>
            <a:off x="1200150" y="2370387"/>
            <a:ext cx="6858000" cy="378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Policy Types: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managed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managed</a:t>
            </a:r>
            <a:endParaRPr/>
          </a:p>
        </p:txBody>
      </p:sp>
      <p:pic>
        <p:nvPicPr>
          <p:cNvPr id="401" name="Google Shape;40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4007" y="6419850"/>
            <a:ext cx="13623128" cy="564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7" name="Google Shape;407;p45"/>
          <p:cNvSpPr txBox="1"/>
          <p:nvPr/>
        </p:nvSpPr>
        <p:spPr>
          <a:xfrm>
            <a:off x="1200150" y="2389436"/>
            <a:ext cx="22917150" cy="942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 Policy Types: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Identity-based policy: Policy for identity (User, Group, Role)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Resource-based policy: Policy for resource (S3 bucket, EC2, ..., IAM User, IAM Group, IAM Role)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 policy: Temporary session for Role, Federated User in API, CLI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Permissions boundary: use for Limiting permission of User, Role (Not support Group)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Organizations SCP: next lesson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ACL (Access Control List): next lesson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3" name="Google Shape;41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768" y="3595540"/>
            <a:ext cx="11337416" cy="326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73000" y="3595540"/>
            <a:ext cx="10193462" cy="512936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6"/>
          <p:cNvSpPr/>
          <p:nvPr/>
        </p:nvSpPr>
        <p:spPr>
          <a:xfrm>
            <a:off x="4054983" y="6956145"/>
            <a:ext cx="363913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Identity-based policy</a:t>
            </a:r>
            <a:endParaRPr/>
          </a:p>
        </p:txBody>
      </p:sp>
      <p:sp>
        <p:nvSpPr>
          <p:cNvPr id="416" name="Google Shape;416;p46"/>
          <p:cNvSpPr/>
          <p:nvPr/>
        </p:nvSpPr>
        <p:spPr>
          <a:xfrm>
            <a:off x="15712305" y="8724900"/>
            <a:ext cx="391485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Resource-based policy</a:t>
            </a:r>
            <a:endParaRPr/>
          </a:p>
        </p:txBody>
      </p:sp>
      <p:sp>
        <p:nvSpPr>
          <p:cNvPr id="417" name="Google Shape;417;p46"/>
          <p:cNvSpPr txBox="1"/>
          <p:nvPr/>
        </p:nvSpPr>
        <p:spPr>
          <a:xfrm>
            <a:off x="1200150" y="2389437"/>
            <a:ext cx="11601450" cy="772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Identity-based policy &amp; Resource-based policy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3" name="Google Shape;423;p47"/>
          <p:cNvSpPr/>
          <p:nvPr/>
        </p:nvSpPr>
        <p:spPr>
          <a:xfrm>
            <a:off x="4234268" y="8232495"/>
            <a:ext cx="417293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Policy Evaluation Logic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4" name="Google Shape;424;p47"/>
          <p:cNvSpPr/>
          <p:nvPr/>
        </p:nvSpPr>
        <p:spPr>
          <a:xfrm>
            <a:off x="17887955" y="8874420"/>
            <a:ext cx="162095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5" name="Google Shape;42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969" y="3676426"/>
            <a:ext cx="12023525" cy="453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58218" y="3140146"/>
            <a:ext cx="11196551" cy="567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8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2" name="Google Shape;432;p48"/>
          <p:cNvSpPr txBox="1"/>
          <p:nvPr/>
        </p:nvSpPr>
        <p:spPr>
          <a:xfrm>
            <a:off x="1200150" y="2389437"/>
            <a:ext cx="11601450" cy="772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 policy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3" name="Google Shape;43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2755" y="4245662"/>
            <a:ext cx="5954405" cy="493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9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9" name="Google Shape;439;p49"/>
          <p:cNvSpPr txBox="1"/>
          <p:nvPr/>
        </p:nvSpPr>
        <p:spPr>
          <a:xfrm>
            <a:off x="1200150" y="2389436"/>
            <a:ext cx="9818949" cy="5484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Permissions boundary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Noto Sans Symbols"/>
              <a:buChar char="▪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Usecases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Role forLambda function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Role for EC2 instances</a:t>
            </a:r>
            <a:endParaRPr/>
          </a:p>
          <a:p>
            <a:pPr indent="-611186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915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Admins limit permission of groups, users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924" lvl="5" marL="2833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Times New Roman"/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0" name="Google Shape;44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2754" y="2389436"/>
            <a:ext cx="6116790" cy="5484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6182" y="8097774"/>
            <a:ext cx="13374967" cy="448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5"/>
          <p:cNvSpPr txBox="1"/>
          <p:nvPr/>
        </p:nvSpPr>
        <p:spPr>
          <a:xfrm>
            <a:off x="1200151" y="2370387"/>
            <a:ext cx="4951267" cy="38433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Components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Identities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Permissions </a:t>
            </a:r>
            <a:endParaRPr/>
          </a:p>
        </p:txBody>
      </p:sp>
      <p:pic>
        <p:nvPicPr>
          <p:cNvPr id="66" name="Google Shape;6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5162" y="2370387"/>
            <a:ext cx="15889215" cy="8394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0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&#10;        Evaluation flow chart&#10;      " id="447" name="Google Shape;44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1675" y="2722562"/>
            <a:ext cx="19699302" cy="9088438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0"/>
          <p:cNvSpPr/>
          <p:nvPr/>
        </p:nvSpPr>
        <p:spPr>
          <a:xfrm>
            <a:off x="3241674" y="11811000"/>
            <a:ext cx="186086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https://docs.aws.amazon.com/IAM/latest/UserGuide/reference_policies_evaluation-logic.html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1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4" name="Google Shape;454;p51"/>
          <p:cNvSpPr txBox="1"/>
          <p:nvPr/>
        </p:nvSpPr>
        <p:spPr>
          <a:xfrm>
            <a:off x="1200150" y="2370387"/>
            <a:ext cx="18511536" cy="2352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▪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practices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Times New Roman"/>
              <a:buChar char="•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 the least privilege principle: don’t give more permissions than a user needs</a:t>
            </a:r>
            <a:endParaRPr/>
          </a:p>
        </p:txBody>
      </p:sp>
      <p:pic>
        <p:nvPicPr>
          <p:cNvPr id="455" name="Google Shape;45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275634"/>
            <a:ext cx="8438044" cy="747821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1"/>
          <p:cNvSpPr/>
          <p:nvPr/>
        </p:nvSpPr>
        <p:spPr>
          <a:xfrm>
            <a:off x="11504930" y="11725238"/>
            <a:ext cx="105028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7" name="Google Shape;457;p51"/>
          <p:cNvSpPr/>
          <p:nvPr/>
        </p:nvSpPr>
        <p:spPr>
          <a:xfrm>
            <a:off x="4248150" y="12150975"/>
            <a:ext cx="158496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https://docs.aws.amazon.com/IAM/latest/UserGuide/intro-structure.html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2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3" name="Google Shape;463;p52"/>
          <p:cNvSpPr txBox="1"/>
          <p:nvPr/>
        </p:nvSpPr>
        <p:spPr>
          <a:xfrm>
            <a:off x="1200150" y="2370387"/>
            <a:ext cx="20307300" cy="7116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Tools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Advisor (user-level)</a:t>
            </a:r>
            <a:endParaRPr/>
          </a:p>
          <a:p>
            <a:pPr indent="0" lvl="3" marL="1333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Access advisor shows the service permissions granted to a user and when those services were last accessed.</a:t>
            </a:r>
            <a:endParaRPr/>
          </a:p>
          <a:p>
            <a:pPr indent="0" lvl="3" marL="1333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You can use this information to revise your policies.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Credentials Report (account-level)</a:t>
            </a:r>
            <a:endParaRPr/>
          </a:p>
          <a:p>
            <a:pPr indent="0" lvl="3" marL="1333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report that lists all your account's users and the status of their various credentials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2" marL="889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Times New Roman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4" name="Google Shape;464;p52"/>
          <p:cNvSpPr/>
          <p:nvPr/>
        </p:nvSpPr>
        <p:spPr>
          <a:xfrm>
            <a:off x="2343150" y="2457450"/>
            <a:ext cx="3562350" cy="3086100"/>
          </a:xfrm>
          <a:custGeom>
            <a:rect b="b" l="l" r="r" t="t"/>
            <a:pathLst>
              <a:path extrusionOk="0" h="3086100" w="3562350">
                <a:moveTo>
                  <a:pt x="0" y="19050"/>
                </a:moveTo>
                <a:lnTo>
                  <a:pt x="247650" y="0"/>
                </a:lnTo>
                <a:lnTo>
                  <a:pt x="133350" y="285750"/>
                </a:lnTo>
                <a:lnTo>
                  <a:pt x="3562350" y="308610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3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0" name="Google Shape;47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437" y="1570287"/>
            <a:ext cx="14703971" cy="10507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91802" y="4347303"/>
            <a:ext cx="8287386" cy="495338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3"/>
          <p:cNvSpPr/>
          <p:nvPr/>
        </p:nvSpPr>
        <p:spPr>
          <a:xfrm>
            <a:off x="6361548" y="12077700"/>
            <a:ext cx="268374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Advisor</a:t>
            </a:r>
            <a:endParaRPr/>
          </a:p>
        </p:txBody>
      </p:sp>
      <p:sp>
        <p:nvSpPr>
          <p:cNvPr id="473" name="Google Shape;473;p53"/>
          <p:cNvSpPr/>
          <p:nvPr/>
        </p:nvSpPr>
        <p:spPr>
          <a:xfrm>
            <a:off x="18123328" y="9300683"/>
            <a:ext cx="34243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Credentials Report 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4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9" name="Google Shape;479;p54"/>
          <p:cNvSpPr txBox="1"/>
          <p:nvPr/>
        </p:nvSpPr>
        <p:spPr>
          <a:xfrm>
            <a:off x="2266950" y="2370387"/>
            <a:ext cx="7410450" cy="2487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Analyzer Tool</a:t>
            </a:r>
            <a:endParaRPr/>
          </a:p>
          <a:p>
            <a:pPr indent="0" lvl="1" marL="444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Monitor access to resources</a:t>
            </a:r>
            <a:endParaRPr/>
          </a:p>
        </p:txBody>
      </p:sp>
      <p:pic>
        <p:nvPicPr>
          <p:cNvPr id="480" name="Google Shape;48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5425" y="4857750"/>
            <a:ext cx="13854737" cy="67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5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55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6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2" name="Google Shape;492;p56"/>
          <p:cNvSpPr txBox="1"/>
          <p:nvPr/>
        </p:nvSpPr>
        <p:spPr>
          <a:xfrm>
            <a:off x="1445395" y="2217907"/>
            <a:ext cx="22782965" cy="10233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0" marL="611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Identities: Users (Root User, IAM User, Federating existing user), IAM Group, IAM Role/Temporary security credentials, AWS Resource (S3, EC2, application, …)</a:t>
            </a:r>
            <a:endParaRPr/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Policies/Permission: Identity-based, Resource-based, Permission Boundary, Session</a:t>
            </a:r>
            <a:endParaRPr/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Feature: Password policy for IAM User, MFA, Access user via Console, CLI, SDK</a:t>
            </a:r>
            <a:endParaRPr/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Tools: Access Advisor/Credentials Report, Access Analyzer</a:t>
            </a:r>
            <a:endParaRPr/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service, Free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Common tasks: </a:t>
            </a:r>
            <a:r>
              <a:rPr b="0" i="0" lang="en-US" sz="3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https://docs.aws.amazon.com/IAM/latest/UserGuide/introduction_quick-links-common-tasks.html</a:t>
            </a: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7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eiryo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Copyright </a:t>
            </a:r>
            <a:r>
              <a:rPr b="0" i="1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© </a:t>
            </a:r>
            <a:r>
              <a:rPr b="0" i="0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VTI Academy All Rights Reserved </a:t>
            </a:r>
            <a:endParaRPr/>
          </a:p>
        </p:txBody>
      </p:sp>
      <p:sp>
        <p:nvSpPr>
          <p:cNvPr id="499" name="Google Shape;499;p57"/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7F"/>
              </a:buClr>
              <a:buSzPts val="8800"/>
              <a:buFont typeface="Times New Roman"/>
              <a:buNone/>
            </a:pPr>
            <a:r>
              <a:rPr b="0" i="0" lang="en-US" sz="8800" u="none" cap="none" strike="noStrike">
                <a:solidFill>
                  <a:srgbClr val="0051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 &amp; 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6"/>
          <p:cNvSpPr txBox="1"/>
          <p:nvPr/>
        </p:nvSpPr>
        <p:spPr>
          <a:xfrm>
            <a:off x="1200150" y="2370387"/>
            <a:ext cx="14015465" cy="8526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Identities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Users: Root User, IAM User, Federating existing user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Group 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Role / Temporary security credentials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Resource (S3, EC2, application, …)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" name="Google Shape;7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96757" y="2370387"/>
            <a:ext cx="7223271" cy="6713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7"/>
          <p:cNvSpPr txBox="1"/>
          <p:nvPr/>
        </p:nvSpPr>
        <p:spPr>
          <a:xfrm>
            <a:off x="1085851" y="2199134"/>
            <a:ext cx="22459949" cy="1055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Root User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 with email &amp; password for Web UI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key for programming (access key ID + a secret access key)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Permissions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Practices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not log in frequently, log in only when you need to authorize the User, view &amp; pay billing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Should create MFA and remove access key (avoid hacker scan)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Should create 1 IAM Group &amp; IAM User and assign admin rights (replacement for Root user)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Password policy for IAM User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" name="Google Shape;8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4268" y="2137642"/>
            <a:ext cx="5055232" cy="821120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8"/>
          <p:cNvSpPr/>
          <p:nvPr/>
        </p:nvSpPr>
        <p:spPr>
          <a:xfrm>
            <a:off x="1958615" y="10409300"/>
            <a:ext cx="588654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 in Root User in Console page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" name="Google Shape;8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10390" y="1573440"/>
            <a:ext cx="12043380" cy="462316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8"/>
          <p:cNvSpPr/>
          <p:nvPr/>
        </p:nvSpPr>
        <p:spPr>
          <a:xfrm>
            <a:off x="14227262" y="6196607"/>
            <a:ext cx="31598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Information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9" name="Google Shape;8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46738" y="7011128"/>
            <a:ext cx="11807031" cy="507550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8"/>
          <p:cNvSpPr/>
          <p:nvPr/>
        </p:nvSpPr>
        <p:spPr>
          <a:xfrm>
            <a:off x="14984659" y="12086634"/>
            <a:ext cx="153118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9"/>
          <p:cNvSpPr txBox="1"/>
          <p:nvPr/>
        </p:nvSpPr>
        <p:spPr>
          <a:xfrm>
            <a:off x="1390652" y="2195895"/>
            <a:ext cx="13323970" cy="1052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User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 with username &amp; password for Web UI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key for programming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 permissions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can be many IAM users in a Root user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IAM user will be independent of each other in a Root user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Practices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IAM user can represent a person, application, service...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Long-term</a:t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17279586" y="10737025"/>
            <a:ext cx="584006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 in IAM User in Console page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08629" y="2261963"/>
            <a:ext cx="4951898" cy="8272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Nguyen Anh Quan (VTI.GA)</dc:creator>
</cp:coreProperties>
</file>